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Tomorrow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Tomorrow-regular.fntdata"/><Relationship Id="rId14" Type="http://schemas.openxmlformats.org/officeDocument/2006/relationships/slide" Target="slides/slide10.xml"/><Relationship Id="rId17" Type="http://schemas.openxmlformats.org/officeDocument/2006/relationships/font" Target="fonts/Tomorrow-italic.fntdata"/><Relationship Id="rId16" Type="http://schemas.openxmlformats.org/officeDocument/2006/relationships/font" Target="fonts/Tomorrow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Tomorrow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Proyecto de Programación: Ruleta de Casino en C++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Un proyecto educativo bilingüe que combina programación orientada a objetos, lógica de juegos y diseño de interfaces multiidioma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6" name="Google Shape;19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2"/>
          <p:cNvSpPr/>
          <p:nvPr/>
        </p:nvSpPr>
        <p:spPr>
          <a:xfrm>
            <a:off x="678894" y="533876"/>
            <a:ext cx="7786211" cy="12122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3800"/>
              <a:buFont typeface="Tomorrow"/>
              <a:buNone/>
            </a:pPr>
            <a:r>
              <a:rPr b="0" i="0" lang="en-US" sz="38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Conclusiones y Próximos Pasos</a:t>
            </a:r>
            <a:endParaRPr b="0" i="0" sz="3800" u="none" cap="none" strike="noStrike"/>
          </a:p>
        </p:txBody>
      </p:sp>
      <p:sp>
        <p:nvSpPr>
          <p:cNvPr id="198" name="Google Shape;198;p22"/>
          <p:cNvSpPr/>
          <p:nvPr/>
        </p:nvSpPr>
        <p:spPr>
          <a:xfrm>
            <a:off x="678894" y="2037040"/>
            <a:ext cx="7786211" cy="2313027"/>
          </a:xfrm>
          <a:prstGeom prst="roundRect">
            <a:avLst>
              <a:gd fmla="val 1258" name="adj"/>
            </a:avLst>
          </a:prstGeom>
          <a:solidFill>
            <a:srgbClr val="1D1D1B"/>
          </a:solidFill>
          <a:ln cap="flat" cmpd="sng" w="22850">
            <a:solidFill>
              <a:srgbClr val="5555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895707" y="2253853"/>
            <a:ext cx="2903815" cy="318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omorrow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Tomorrow"/>
                <a:ea typeface="Tomorrow"/>
                <a:cs typeface="Tomorrow"/>
                <a:sym typeface="Tomorrow"/>
              </a:rPr>
              <a:t>✅</a:t>
            </a:r>
            <a:r>
              <a:rPr b="0" i="0" lang="en-US" sz="19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 Objetivos Cumplidos</a:t>
            </a:r>
            <a:endParaRPr b="0" i="0" sz="1900" u="none" cap="none" strike="noStrike"/>
          </a:p>
        </p:txBody>
      </p:sp>
      <p:sp>
        <p:nvSpPr>
          <p:cNvPr id="200" name="Google Shape;200;p22"/>
          <p:cNvSpPr/>
          <p:nvPr/>
        </p:nvSpPr>
        <p:spPr>
          <a:xfrm>
            <a:off x="895707" y="2688550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Simulación funcional de ruleta completa</a:t>
            </a:r>
            <a:endParaRPr b="0" i="0" sz="1500" u="none" cap="none" strike="noStrike"/>
          </a:p>
        </p:txBody>
      </p:sp>
      <p:sp>
        <p:nvSpPr>
          <p:cNvPr id="201" name="Google Shape;201;p22"/>
          <p:cNvSpPr/>
          <p:nvPr/>
        </p:nvSpPr>
        <p:spPr>
          <a:xfrm>
            <a:off x="895707" y="3066693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Sistema bilingüe completamente operativo</a:t>
            </a:r>
            <a:endParaRPr b="0" i="0" sz="1500" u="none" cap="none" strike="noStrike"/>
          </a:p>
        </p:txBody>
      </p:sp>
      <p:sp>
        <p:nvSpPr>
          <p:cNvPr id="202" name="Google Shape;202;p22"/>
          <p:cNvSpPr/>
          <p:nvPr/>
        </p:nvSpPr>
        <p:spPr>
          <a:xfrm>
            <a:off x="895707" y="3444835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Código modular y bien documentado</a:t>
            </a:r>
            <a:endParaRPr b="0" i="0" sz="1500" u="none" cap="none" strike="noStrike"/>
          </a:p>
        </p:txBody>
      </p:sp>
      <p:sp>
        <p:nvSpPr>
          <p:cNvPr id="203" name="Google Shape;203;p22"/>
          <p:cNvSpPr/>
          <p:nvPr/>
        </p:nvSpPr>
        <p:spPr>
          <a:xfrm>
            <a:off x="895707" y="3822978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Interfaz de usuario intuitiva</a:t>
            </a:r>
            <a:endParaRPr b="0" i="0" sz="1500" u="none" cap="none" strike="noStrike"/>
          </a:p>
        </p:txBody>
      </p:sp>
      <p:sp>
        <p:nvSpPr>
          <p:cNvPr id="204" name="Google Shape;204;p22"/>
          <p:cNvSpPr/>
          <p:nvPr/>
        </p:nvSpPr>
        <p:spPr>
          <a:xfrm>
            <a:off x="678894" y="4544020"/>
            <a:ext cx="7786211" cy="2313027"/>
          </a:xfrm>
          <a:prstGeom prst="roundRect">
            <a:avLst>
              <a:gd fmla="val 1258" name="adj"/>
            </a:avLst>
          </a:prstGeom>
          <a:solidFill>
            <a:srgbClr val="1D1D1B"/>
          </a:solidFill>
          <a:ln cap="flat" cmpd="sng" w="22850">
            <a:solidFill>
              <a:srgbClr val="5555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895707" y="4760833"/>
            <a:ext cx="2424708" cy="318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omorrow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Tomorrow"/>
                <a:ea typeface="Tomorrow"/>
                <a:cs typeface="Tomorrow"/>
                <a:sym typeface="Tomorrow"/>
              </a:rPr>
              <a:t>🚀</a:t>
            </a:r>
            <a:r>
              <a:rPr b="0" i="0" lang="en-US" sz="19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 Mejoras Futuras</a:t>
            </a:r>
            <a:endParaRPr b="0" i="0" sz="1900" u="none" cap="none" strike="noStrike"/>
          </a:p>
        </p:txBody>
      </p:sp>
      <p:sp>
        <p:nvSpPr>
          <p:cNvPr id="206" name="Google Shape;206;p22"/>
          <p:cNvSpPr/>
          <p:nvPr/>
        </p:nvSpPr>
        <p:spPr>
          <a:xfrm>
            <a:off x="895707" y="5195530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Interfaz gráfica con biblioteca como Qt</a:t>
            </a:r>
            <a:endParaRPr b="0" i="0" sz="1500" u="none" cap="none" strike="noStrike"/>
          </a:p>
        </p:txBody>
      </p:sp>
      <p:sp>
        <p:nvSpPr>
          <p:cNvPr id="207" name="Google Shape;207;p22"/>
          <p:cNvSpPr/>
          <p:nvPr/>
        </p:nvSpPr>
        <p:spPr>
          <a:xfrm>
            <a:off x="895707" y="5573673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Sistema de guardado de partidas</a:t>
            </a:r>
            <a:endParaRPr b="0" i="0" sz="1500" u="none" cap="none" strike="noStrike"/>
          </a:p>
        </p:txBody>
      </p:sp>
      <p:sp>
        <p:nvSpPr>
          <p:cNvPr id="208" name="Google Shape;208;p22"/>
          <p:cNvSpPr/>
          <p:nvPr/>
        </p:nvSpPr>
        <p:spPr>
          <a:xfrm>
            <a:off x="895707" y="5951815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Estadísticas avanzadas y gráficos</a:t>
            </a:r>
            <a:endParaRPr b="0" i="0" sz="1500" u="none" cap="none" strike="noStrike"/>
          </a:p>
        </p:txBody>
      </p:sp>
      <p:sp>
        <p:nvSpPr>
          <p:cNvPr id="209" name="Google Shape;209;p22"/>
          <p:cNvSpPr/>
          <p:nvPr/>
        </p:nvSpPr>
        <p:spPr>
          <a:xfrm>
            <a:off x="895707" y="6329958"/>
            <a:ext cx="7352586" cy="3102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Char char="•"/>
            </a:pP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Modo multijugador</a:t>
            </a:r>
            <a:endParaRPr b="0" i="0" sz="1500" u="none" cap="none" strike="noStrike"/>
          </a:p>
        </p:txBody>
      </p:sp>
      <p:sp>
        <p:nvSpPr>
          <p:cNvPr id="210" name="Google Shape;210;p22"/>
          <p:cNvSpPr/>
          <p:nvPr/>
        </p:nvSpPr>
        <p:spPr>
          <a:xfrm>
            <a:off x="678894" y="7075170"/>
            <a:ext cx="7786211" cy="6205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500"/>
              <a:buFont typeface="Tomorrow"/>
              <a:buNone/>
            </a:pPr>
            <a:r>
              <a:rPr b="1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Gracias por su atención.</a:t>
            </a:r>
            <a:r>
              <a:rPr b="0" i="0" lang="en-US" sz="15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 Este proyecto demuestra cómo la programación en C++ puede crear aplicaciones complejas, educativas y entretenidas.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721638" y="566976"/>
            <a:ext cx="7143274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050"/>
              <a:buFont typeface="Tomorrow"/>
              <a:buNone/>
            </a:pPr>
            <a:r>
              <a:rPr b="0" i="0" lang="en-US" sz="40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Visión General del Proyecto</a:t>
            </a:r>
            <a:endParaRPr b="0" i="0" sz="40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721638" y="1726644"/>
            <a:ext cx="3638193" cy="3865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2400"/>
              <a:buFont typeface="Tomorrow"/>
              <a:buNone/>
            </a:pPr>
            <a:r>
              <a:rPr b="0" i="0" lang="en-US" sz="24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¿Qué es este proyecto?</a:t>
            </a:r>
            <a:endParaRPr b="0" i="0" sz="240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721638" y="2319338"/>
            <a:ext cx="6342102" cy="131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600"/>
              <a:buFont typeface="Tomorrow"/>
              <a:buNone/>
            </a:pPr>
            <a:r>
              <a:rPr b="0" i="0" lang="en-US" sz="16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Una simulación interactiva de ruleta de casino desarrollada completamente en C++, diseñada para demostrar conceptos avanzados de programación mientras se crea una experiencia de usuario atractiva y funcional.</a:t>
            </a:r>
            <a:endParaRPr b="0" i="0" sz="160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721638" y="3824526"/>
            <a:ext cx="6342102" cy="9897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600"/>
              <a:buFont typeface="Tomorrow"/>
              <a:buNone/>
            </a:pPr>
            <a:r>
              <a:rPr b="0" i="0" lang="en-US" sz="16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El proyecto integra mecánicas de juego realistas con una interfaz bilingüe español-inglés, permitiendo a usuarios de diferentes idiomas disfrutar la experiencia.</a:t>
            </a:r>
            <a:endParaRPr b="0" i="0" sz="1600" u="none" cap="none" strike="noStrike"/>
          </a:p>
        </p:txBody>
      </p:sp>
      <p:pic>
        <p:nvPicPr>
          <p:cNvPr descr="preencoded.png" id="68" name="Google Shape;6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4280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29425" y="7673675"/>
            <a:ext cx="1800975" cy="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793790" y="1886426"/>
            <a:ext cx="767298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Características Principales</a:t>
            </a:r>
            <a:endParaRPr b="0" i="0" sz="44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793790" y="3048833"/>
            <a:ext cx="4196358" cy="3294340"/>
          </a:xfrm>
          <a:prstGeom prst="roundRect">
            <a:avLst>
              <a:gd fmla="val 1033" name="adj"/>
            </a:avLst>
          </a:prstGeom>
          <a:solidFill>
            <a:srgbClr val="3C3C3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1020604" y="3275648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7770" y="3424476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1020604" y="418290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Interfaz Bilingüe</a:t>
            </a:r>
            <a:endParaRPr b="0" i="0" sz="220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1020604" y="4673322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Sistema completo en español e inglés con cambio dinámico de idioma durante el juego</a:t>
            </a:r>
            <a:endParaRPr b="0" i="0" sz="175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5216962" y="3048833"/>
            <a:ext cx="4196400" cy="3294300"/>
          </a:xfrm>
          <a:prstGeom prst="roundRect">
            <a:avLst>
              <a:gd fmla="val 1033" name="adj"/>
            </a:avLst>
          </a:prstGeom>
          <a:solidFill>
            <a:srgbClr val="3C3C3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443776" y="3275648"/>
            <a:ext cx="680442" cy="680442"/>
          </a:xfrm>
          <a:prstGeom prst="roundRect">
            <a:avLst>
              <a:gd fmla="val 13436980" name="adj"/>
            </a:avLst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0942" y="3424476"/>
            <a:ext cx="306110" cy="38266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5443776" y="4182904"/>
            <a:ext cx="31358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Mecánicas Auténticas</a:t>
            </a:r>
            <a:endParaRPr b="0" i="0" sz="220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5443776" y="4673322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Simulación precisa de ruleta europea con todas las opciones de apuesta tradicionales</a:t>
            </a:r>
            <a:endParaRPr b="0" i="0" sz="175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9866948" y="4182904"/>
            <a:ext cx="37427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9866948" y="5027652"/>
            <a:ext cx="37427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t/>
            </a:r>
            <a:endParaRPr b="0" i="0" sz="1750" u="none" cap="none" strike="noStrike"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29425" y="7673675"/>
            <a:ext cx="1800975" cy="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4" name="Google Shape;9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055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/>
          <p:nvPr/>
        </p:nvSpPr>
        <p:spPr>
          <a:xfrm>
            <a:off x="659963" y="518517"/>
            <a:ext cx="5924669" cy="5893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3700"/>
              <a:buFont typeface="Tomorrow"/>
              <a:buNone/>
            </a:pPr>
            <a:r>
              <a:rPr b="0" i="0" lang="en-US" sz="37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Arquitectura del Sistema</a:t>
            </a:r>
            <a:endParaRPr b="0" i="0" sz="3700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659963" y="1390650"/>
            <a:ext cx="188476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01</a:t>
            </a:r>
            <a:endParaRPr b="0" i="0" sz="1450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659963" y="1688068"/>
            <a:ext cx="7824073" cy="22860"/>
          </a:xfrm>
          <a:prstGeom prst="rect">
            <a:avLst/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785138" y="1825992"/>
            <a:ext cx="38313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850"/>
              <a:buFont typeface="Tomorrow"/>
              <a:buNone/>
            </a:pPr>
            <a:r>
              <a:rPr b="0" i="0" lang="en-US" sz="1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Clase Principal (Game Manager)</a:t>
            </a:r>
            <a:endParaRPr b="0" i="0" sz="1850" u="none" cap="none" strike="noStrike"/>
          </a:p>
        </p:txBody>
      </p:sp>
      <p:sp>
        <p:nvSpPr>
          <p:cNvPr id="99" name="Google Shape;99;p16"/>
          <p:cNvSpPr/>
          <p:nvPr/>
        </p:nvSpPr>
        <p:spPr>
          <a:xfrm>
            <a:off x="659963" y="2235756"/>
            <a:ext cx="7824073" cy="603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Controla el flujo del juego, gestiona el estado y coordina las interacciones entre componentes</a:t>
            </a:r>
            <a:endParaRPr b="0" i="0" sz="1450" u="none" cap="none" strike="noStrike"/>
          </a:p>
        </p:txBody>
      </p:sp>
      <p:sp>
        <p:nvSpPr>
          <p:cNvPr id="100" name="Google Shape;100;p16"/>
          <p:cNvSpPr/>
          <p:nvPr/>
        </p:nvSpPr>
        <p:spPr>
          <a:xfrm>
            <a:off x="659963" y="3168967"/>
            <a:ext cx="188476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02</a:t>
            </a:r>
            <a:endParaRPr b="0" i="0" sz="1450" u="none" cap="none" strike="noStrike"/>
          </a:p>
        </p:txBody>
      </p:sp>
      <p:sp>
        <p:nvSpPr>
          <p:cNvPr id="101" name="Google Shape;101;p16"/>
          <p:cNvSpPr/>
          <p:nvPr/>
        </p:nvSpPr>
        <p:spPr>
          <a:xfrm>
            <a:off x="659963" y="3466386"/>
            <a:ext cx="7824000" cy="22800"/>
          </a:xfrm>
          <a:prstGeom prst="rect">
            <a:avLst/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848438" y="3604284"/>
            <a:ext cx="27108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850"/>
              <a:buFont typeface="Tomorrow"/>
              <a:buNone/>
            </a:pPr>
            <a:r>
              <a:rPr b="0" i="0" lang="en-US" sz="1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Clase Ruleta (Roulette)</a:t>
            </a:r>
            <a:endParaRPr b="0" i="0" sz="185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659963" y="4014073"/>
            <a:ext cx="7824073" cy="6034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Implementa la lógica del giro, generación de números aleatorios y determinación de resultados</a:t>
            </a:r>
            <a:endParaRPr b="0" i="0" sz="1450" u="none" cap="none" strike="noStrike"/>
          </a:p>
        </p:txBody>
      </p:sp>
      <p:sp>
        <p:nvSpPr>
          <p:cNvPr id="104" name="Google Shape;104;p16"/>
          <p:cNvSpPr/>
          <p:nvPr/>
        </p:nvSpPr>
        <p:spPr>
          <a:xfrm>
            <a:off x="659963" y="4947285"/>
            <a:ext cx="188476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03</a:t>
            </a:r>
            <a:endParaRPr b="0" i="0" sz="145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659963" y="5244703"/>
            <a:ext cx="7824073" cy="22860"/>
          </a:xfrm>
          <a:prstGeom prst="rect">
            <a:avLst/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848975" y="5382652"/>
            <a:ext cx="27096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850"/>
              <a:buFont typeface="Tomorrow"/>
              <a:buNone/>
            </a:pPr>
            <a:r>
              <a:rPr b="0" i="0" lang="en-US" sz="1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Clase Jugador (Player)</a:t>
            </a:r>
            <a:endParaRPr b="0" i="0" sz="185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659963" y="5792391"/>
            <a:ext cx="7824073" cy="301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Administra el saldo, historial de apuestas y estadísticas personales del usuario</a:t>
            </a:r>
            <a:endParaRPr b="0" i="0" sz="145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659963" y="6423898"/>
            <a:ext cx="188476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04</a:t>
            </a:r>
            <a:endParaRPr b="0" i="0" sz="1450" u="none" cap="none" strike="noStrike"/>
          </a:p>
        </p:txBody>
      </p:sp>
      <p:sp>
        <p:nvSpPr>
          <p:cNvPr id="109" name="Google Shape;109;p16"/>
          <p:cNvSpPr/>
          <p:nvPr/>
        </p:nvSpPr>
        <p:spPr>
          <a:xfrm>
            <a:off x="659963" y="6721316"/>
            <a:ext cx="7824073" cy="22860"/>
          </a:xfrm>
          <a:prstGeom prst="rect">
            <a:avLst/>
          </a:prstGeom>
          <a:solidFill>
            <a:srgbClr val="E1E1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848438" y="6859240"/>
            <a:ext cx="32823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850"/>
              <a:buFont typeface="Tomorrow"/>
              <a:buNone/>
            </a:pPr>
            <a:r>
              <a:rPr b="0" i="0" lang="en-US" sz="1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Clase Interfaz (UI Manager)</a:t>
            </a:r>
            <a:endParaRPr b="0" i="0" sz="185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659963" y="7269004"/>
            <a:ext cx="7824073" cy="301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450"/>
              <a:buFont typeface="Tomorrow"/>
              <a:buNone/>
            </a:pPr>
            <a:r>
              <a:rPr b="0" i="0" lang="en-US" sz="14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Maneja la presentación visual, traducciones y entrada/salida de datos multiidioma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7" name="Google Shape;11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/>
          <p:nvPr/>
        </p:nvSpPr>
        <p:spPr>
          <a:xfrm>
            <a:off x="793790" y="216860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Tipos de Apuestas Implementadas</a:t>
            </a:r>
            <a:endParaRPr b="0" i="0" sz="4450" u="none" cap="none" strike="noStrike"/>
          </a:p>
        </p:txBody>
      </p:sp>
      <p:sp>
        <p:nvSpPr>
          <p:cNvPr id="119" name="Google Shape;119;p17"/>
          <p:cNvSpPr/>
          <p:nvPr/>
        </p:nvSpPr>
        <p:spPr>
          <a:xfrm>
            <a:off x="793790" y="36768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Apuestas Simples</a:t>
            </a:r>
            <a:endParaRPr b="0" i="0" sz="220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793790" y="437138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Char char="•"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Rojo o Negro</a:t>
            </a:r>
            <a:endParaRPr b="0" i="0" sz="17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793790" y="481357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Char char="•"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Par o Impar</a:t>
            </a:r>
            <a:endParaRPr b="0" i="0" sz="175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93790" y="525577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Char char="•"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Alto (19-36) o Bajo (1-18)</a:t>
            </a:r>
            <a:endParaRPr b="0" i="0" sz="17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793790" y="5697974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Char char="•"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Número individual (0-36)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/>
          <p:nvPr/>
        </p:nvSpPr>
        <p:spPr>
          <a:xfrm>
            <a:off x="793790" y="1882140"/>
            <a:ext cx="839009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Desafíos Técnicos Superados</a:t>
            </a:r>
            <a:endParaRPr b="0" i="0" sz="4450" u="none" cap="none" strike="noStrike"/>
          </a:p>
        </p:txBody>
      </p:sp>
      <p:pic>
        <p:nvPicPr>
          <p:cNvPr descr="preencoded.png" id="130" name="Google Shape;13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044547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1020604" y="4178617"/>
            <a:ext cx="300347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Generación Aleatoria</a:t>
            </a:r>
            <a:endParaRPr b="0" i="0" sz="2200" u="none" cap="none" strike="noStrike"/>
          </a:p>
        </p:txBody>
      </p:sp>
      <p:sp>
        <p:nvSpPr>
          <p:cNvPr id="132" name="Google Shape;132;p18"/>
          <p:cNvSpPr/>
          <p:nvPr/>
        </p:nvSpPr>
        <p:spPr>
          <a:xfrm>
            <a:off x="1020604" y="4669036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Implementación de números pseudoaleatorios usando la librería &lt;random&gt; de C++ para garantizar resultados justos y impredecibles</a:t>
            </a:r>
            <a:endParaRPr b="0" i="0" sz="1750" u="none" cap="none" strike="noStrike"/>
          </a:p>
        </p:txBody>
      </p:sp>
      <p:pic>
        <p:nvPicPr>
          <p:cNvPr descr="preencoded.png" id="133" name="Google Shape;13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1357" y="3044547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/>
          <p:nvPr/>
        </p:nvSpPr>
        <p:spPr>
          <a:xfrm>
            <a:off x="5368171" y="4178617"/>
            <a:ext cx="29660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Sistema Multiidioma</a:t>
            </a:r>
            <a:endParaRPr b="0" i="0" sz="2200" u="none" cap="none" strike="noStrike"/>
          </a:p>
        </p:txBody>
      </p:sp>
      <p:sp>
        <p:nvSpPr>
          <p:cNvPr id="135" name="Google Shape;135;p18"/>
          <p:cNvSpPr/>
          <p:nvPr/>
        </p:nvSpPr>
        <p:spPr>
          <a:xfrm>
            <a:off x="5368171" y="4669036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Arquitectura de strings dinámicos que permite cambiar el idioma sin reiniciar, usando mapas y enumeraciones</a:t>
            </a:r>
            <a:endParaRPr b="0" i="0" sz="1750" u="none" cap="none" strike="noStrike"/>
          </a:p>
        </p:txBody>
      </p:sp>
      <p:pic>
        <p:nvPicPr>
          <p:cNvPr descr="preencoded.png" id="136" name="Google Shape;13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88924" y="3044547"/>
            <a:ext cx="4347567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>
            <a:off x="9715738" y="41786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Interfaz de Consola</a:t>
            </a:r>
            <a:endParaRPr b="0" i="0" sz="2200" u="none" cap="none" strike="noStrike"/>
          </a:p>
        </p:txBody>
      </p:sp>
      <p:sp>
        <p:nvSpPr>
          <p:cNvPr id="138" name="Google Shape;138;p18"/>
          <p:cNvSpPr/>
          <p:nvPr/>
        </p:nvSpPr>
        <p:spPr>
          <a:xfrm>
            <a:off x="9715738" y="4669036"/>
            <a:ext cx="389393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Diseño visual atractivo en terminal usando caracteres ASCII y colores ANSI para crear una experiencia inmersiva</a:t>
            </a:r>
            <a:endParaRPr b="0" i="0" sz="1750" u="none" cap="none" strike="noStrike"/>
          </a:p>
        </p:txBody>
      </p:sp>
      <p:pic>
        <p:nvPicPr>
          <p:cNvPr id="139" name="Google Shape;13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29425" y="7673675"/>
            <a:ext cx="1800975" cy="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/>
          <p:nvPr/>
        </p:nvSpPr>
        <p:spPr>
          <a:xfrm>
            <a:off x="793790" y="1219081"/>
            <a:ext cx="1111162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Conceptos de Programación Aplicados</a:t>
            </a:r>
            <a:endParaRPr b="0" i="0" sz="4450" u="none" cap="none" strike="noStrike"/>
          </a:p>
        </p:txBody>
      </p:sp>
      <p:pic>
        <p:nvPicPr>
          <p:cNvPr descr="preencoded.png" id="146" name="Google Shape;14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381488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/>
          <p:nvPr/>
        </p:nvSpPr>
        <p:spPr>
          <a:xfrm>
            <a:off x="793790" y="5076944"/>
            <a:ext cx="41586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Programación Orientada a Objetos</a:t>
            </a:r>
            <a:endParaRPr b="0" i="0" sz="2200" u="none" cap="none" strike="noStrike"/>
          </a:p>
        </p:txBody>
      </p:sp>
      <p:sp>
        <p:nvSpPr>
          <p:cNvPr id="148" name="Google Shape;148;p19"/>
          <p:cNvSpPr/>
          <p:nvPr/>
        </p:nvSpPr>
        <p:spPr>
          <a:xfrm>
            <a:off x="793790" y="5921693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Encapsulación, herencia y polimorfismo para crear código reutilizable y mantenible</a:t>
            </a:r>
            <a:endParaRPr b="0" i="0" sz="1750" u="none" cap="none" strike="noStrike"/>
          </a:p>
        </p:txBody>
      </p:sp>
      <p:pic>
        <p:nvPicPr>
          <p:cNvPr descr="preencoded.png" id="149" name="Google Shape;14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2381488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5235893" y="5076944"/>
            <a:ext cx="299299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Estructuras de Datos</a:t>
            </a:r>
            <a:endParaRPr b="0" i="0" sz="220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5235893" y="5567363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Uso de vectores, mapas y colas para gestionar apuestas, resultados y traducciones eficientemente</a:t>
            </a:r>
            <a:endParaRPr b="0" i="0" sz="1750" u="none" cap="none" strike="noStrike"/>
          </a:p>
        </p:txBody>
      </p:sp>
      <p:pic>
        <p:nvPicPr>
          <p:cNvPr descr="preencoded.png" id="152" name="Google Shape;152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2381488"/>
            <a:ext cx="2411968" cy="241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/>
          <p:nvPr/>
        </p:nvSpPr>
        <p:spPr>
          <a:xfrm>
            <a:off x="9677995" y="5076944"/>
            <a:ext cx="338578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Manejo de Excepciones</a:t>
            </a:r>
            <a:endParaRPr b="0" i="0" sz="2200" u="none" cap="none" strike="noStrike"/>
          </a:p>
        </p:txBody>
      </p:sp>
      <p:sp>
        <p:nvSpPr>
          <p:cNvPr id="154" name="Google Shape;154;p19"/>
          <p:cNvSpPr/>
          <p:nvPr/>
        </p:nvSpPr>
        <p:spPr>
          <a:xfrm>
            <a:off x="9677995" y="5567363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Validación robusta de entradas y gestión de errores para prevenir comportamientos inesperados</a:t>
            </a:r>
            <a:endParaRPr b="0" i="0" sz="1750" u="none" cap="none" strike="noStrike"/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29425" y="7673675"/>
            <a:ext cx="1800975" cy="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1" name="Google Shape;16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/>
          <p:nvPr/>
        </p:nvSpPr>
        <p:spPr>
          <a:xfrm>
            <a:off x="793790" y="106096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Demostración del Sistema Bilingüe</a:t>
            </a:r>
            <a:endParaRPr b="0" i="0" sz="4450" u="none" cap="none" strike="noStrike"/>
          </a:p>
        </p:txBody>
      </p:sp>
      <p:sp>
        <p:nvSpPr>
          <p:cNvPr id="163" name="Google Shape;163;p20"/>
          <p:cNvSpPr/>
          <p:nvPr/>
        </p:nvSpPr>
        <p:spPr>
          <a:xfrm>
            <a:off x="793790" y="3045500"/>
            <a:ext cx="3221831" cy="369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Tomorrow"/>
                <a:ea typeface="Tomorrow"/>
                <a:cs typeface="Tomorrow"/>
                <a:sym typeface="Tomorrow"/>
              </a:rPr>
              <a:t>🇪🇸</a:t>
            </a:r>
            <a:r>
              <a:rPr b="0" i="0" lang="en-US" sz="22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 Interfaz en Español</a:t>
            </a:r>
            <a:endParaRPr b="0" i="0" sz="2200" u="none" cap="none" strike="noStrike"/>
          </a:p>
        </p:txBody>
      </p:sp>
      <p:sp>
        <p:nvSpPr>
          <p:cNvPr id="164" name="Google Shape;164;p20"/>
          <p:cNvSpPr/>
          <p:nvPr/>
        </p:nvSpPr>
        <p:spPr>
          <a:xfrm>
            <a:off x="793790" y="3670221"/>
            <a:ext cx="3501509" cy="3243263"/>
          </a:xfrm>
          <a:prstGeom prst="roundRect">
            <a:avLst>
              <a:gd fmla="val 1049" name="adj"/>
            </a:avLst>
          </a:prstGeom>
          <a:solidFill>
            <a:srgbClr val="2A2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782479" y="3670221"/>
            <a:ext cx="3524131" cy="3243263"/>
          </a:xfrm>
          <a:prstGeom prst="roundRect">
            <a:avLst>
              <a:gd fmla="val 1049" name="adj"/>
            </a:avLst>
          </a:prstGeom>
          <a:solidFill>
            <a:srgbClr val="2A2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1009293" y="3840242"/>
            <a:ext cx="3070503" cy="2903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Consolas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highlight>
                  <a:srgbClr val="2A2A28"/>
                </a:highlight>
                <a:latin typeface="Consolas"/>
                <a:ea typeface="Consolas"/>
                <a:cs typeface="Consolas"/>
                <a:sym typeface="Consolas"/>
              </a:rPr>
              <a:t>=== RULETA DE CASINO ===Saldo actual: $100Opciones de apuestas:1. Numero exacto (0-36)2. par/impar3. Rojo/Negro4. Baja (1-18) / Alto (19-36) </a:t>
            </a:r>
            <a:endParaRPr b="0" i="0" sz="1750" u="none" cap="none" strike="noStrike"/>
          </a:p>
        </p:txBody>
      </p:sp>
      <p:sp>
        <p:nvSpPr>
          <p:cNvPr id="167" name="Google Shape;167;p20"/>
          <p:cNvSpPr/>
          <p:nvPr/>
        </p:nvSpPr>
        <p:spPr>
          <a:xfrm>
            <a:off x="4856321" y="3045500"/>
            <a:ext cx="2881432" cy="369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Tomorrow"/>
                <a:ea typeface="Tomorrow"/>
                <a:cs typeface="Tomorrow"/>
                <a:sym typeface="Tomorrow"/>
              </a:rPr>
              <a:t>🇬🇧</a:t>
            </a:r>
            <a:r>
              <a:rPr b="0" i="0" lang="en-US" sz="220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 English Interface</a:t>
            </a:r>
            <a:endParaRPr b="0" i="0" sz="2200" u="none" cap="none" strike="noStrike"/>
          </a:p>
        </p:txBody>
      </p:sp>
      <p:sp>
        <p:nvSpPr>
          <p:cNvPr id="168" name="Google Shape;168;p20"/>
          <p:cNvSpPr/>
          <p:nvPr/>
        </p:nvSpPr>
        <p:spPr>
          <a:xfrm>
            <a:off x="4856321" y="3670221"/>
            <a:ext cx="3501509" cy="3243263"/>
          </a:xfrm>
          <a:prstGeom prst="roundRect">
            <a:avLst>
              <a:gd fmla="val 1049" name="adj"/>
            </a:avLst>
          </a:prstGeom>
          <a:solidFill>
            <a:srgbClr val="2A2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4845010" y="3670221"/>
            <a:ext cx="3524131" cy="3243263"/>
          </a:xfrm>
          <a:prstGeom prst="roundRect">
            <a:avLst>
              <a:gd fmla="val 1049" name="adj"/>
            </a:avLst>
          </a:prstGeom>
          <a:solidFill>
            <a:srgbClr val="2A2A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5071824" y="3840242"/>
            <a:ext cx="3070503" cy="2903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Consolas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highlight>
                  <a:srgbClr val="2A2A28"/>
                </a:highlight>
                <a:latin typeface="Consolas"/>
                <a:ea typeface="Consolas"/>
                <a:cs typeface="Consolas"/>
                <a:sym typeface="Consolas"/>
              </a:rPr>
              <a:t>=== CASINO ROULETTE ===Current balance: $100Betting options:1. Exact number (0-36)2. Even / Odd3. Red / Black4. Low (1-18) / High (19-36)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/>
          <p:nvPr/>
        </p:nvSpPr>
        <p:spPr>
          <a:xfrm>
            <a:off x="793790" y="1680924"/>
            <a:ext cx="764059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DEDE8"/>
              </a:buClr>
              <a:buSzPts val="4450"/>
              <a:buFont typeface="Tomorrow"/>
              <a:buNone/>
            </a:pPr>
            <a:r>
              <a:rPr b="0" i="0" lang="en-US" sz="4450" u="none" cap="none" strike="noStrike">
                <a:solidFill>
                  <a:srgbClr val="EDEDE8"/>
                </a:solidFill>
                <a:latin typeface="Tomorrow"/>
                <a:ea typeface="Tomorrow"/>
                <a:cs typeface="Tomorrow"/>
                <a:sym typeface="Tomorrow"/>
              </a:rPr>
              <a:t>Aprendizajes y Resultados</a:t>
            </a:r>
            <a:endParaRPr b="0" i="0" sz="4450" u="none" cap="none" strike="noStrike"/>
          </a:p>
        </p:txBody>
      </p:sp>
      <p:sp>
        <p:nvSpPr>
          <p:cNvPr id="177" name="Google Shape;177;p21"/>
          <p:cNvSpPr/>
          <p:nvPr/>
        </p:nvSpPr>
        <p:spPr>
          <a:xfrm>
            <a:off x="793790" y="2956679"/>
            <a:ext cx="3048000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5850"/>
              <a:buFont typeface="Tomorrow"/>
              <a:buNone/>
            </a:pPr>
            <a:r>
              <a:rPr b="0" i="0" lang="en-US" sz="5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5</a:t>
            </a:r>
            <a:endParaRPr b="0" i="0" sz="5850" u="none" cap="none" strike="noStrike"/>
          </a:p>
        </p:txBody>
      </p:sp>
      <p:sp>
        <p:nvSpPr>
          <p:cNvPr id="178" name="Google Shape;178;p21"/>
          <p:cNvSpPr/>
          <p:nvPr/>
        </p:nvSpPr>
        <p:spPr>
          <a:xfrm>
            <a:off x="900113" y="39884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Clases principales</a:t>
            </a:r>
            <a:endParaRPr b="0" i="0" sz="2200" u="none" cap="none" strike="noStrike"/>
          </a:p>
        </p:txBody>
      </p:sp>
      <p:sp>
        <p:nvSpPr>
          <p:cNvPr id="179" name="Google Shape;179;p21"/>
          <p:cNvSpPr/>
          <p:nvPr/>
        </p:nvSpPr>
        <p:spPr>
          <a:xfrm>
            <a:off x="793790" y="4478893"/>
            <a:ext cx="304800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Diseñadas con responsabilidades claras y bien definidas</a:t>
            </a:r>
            <a:endParaRPr b="0" i="0" sz="1750" u="none" cap="none" strike="noStrike"/>
          </a:p>
        </p:txBody>
      </p:sp>
      <p:sp>
        <p:nvSpPr>
          <p:cNvPr id="180" name="Google Shape;180;p21"/>
          <p:cNvSpPr/>
          <p:nvPr/>
        </p:nvSpPr>
        <p:spPr>
          <a:xfrm>
            <a:off x="4125278" y="2956679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5850"/>
              <a:buFont typeface="Tomorrow"/>
              <a:buNone/>
            </a:pPr>
            <a:r>
              <a:rPr b="0" i="0" lang="en-US" sz="5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2</a:t>
            </a:r>
            <a:endParaRPr b="0" i="0" sz="5850" u="none" cap="none" strike="noStrike"/>
          </a:p>
        </p:txBody>
      </p:sp>
      <p:sp>
        <p:nvSpPr>
          <p:cNvPr id="181" name="Google Shape;181;p21"/>
          <p:cNvSpPr/>
          <p:nvPr/>
        </p:nvSpPr>
        <p:spPr>
          <a:xfrm>
            <a:off x="4196001" y="3988475"/>
            <a:ext cx="290655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Idiomas soportados</a:t>
            </a:r>
            <a:endParaRPr b="0" i="0" sz="2200" u="none" cap="none" strike="noStrike"/>
          </a:p>
        </p:txBody>
      </p:sp>
      <p:sp>
        <p:nvSpPr>
          <p:cNvPr id="182" name="Google Shape;182;p21"/>
          <p:cNvSpPr/>
          <p:nvPr/>
        </p:nvSpPr>
        <p:spPr>
          <a:xfrm>
            <a:off x="4125278" y="4478893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Sistema completamente funcional en español e inglés</a:t>
            </a:r>
            <a:endParaRPr b="0" i="0" sz="1750" u="none" cap="none" strike="noStrike"/>
          </a:p>
        </p:txBody>
      </p:sp>
      <p:sp>
        <p:nvSpPr>
          <p:cNvPr id="183" name="Google Shape;183;p21"/>
          <p:cNvSpPr/>
          <p:nvPr/>
        </p:nvSpPr>
        <p:spPr>
          <a:xfrm>
            <a:off x="7456884" y="2956679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5850"/>
              <a:buFont typeface="Tomorrow"/>
              <a:buNone/>
            </a:pPr>
            <a:r>
              <a:rPr b="0" i="0" lang="en-US" sz="5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3+</a:t>
            </a:r>
            <a:endParaRPr b="0" i="0" sz="5850" u="none" cap="none" strike="noStrike"/>
          </a:p>
        </p:txBody>
      </p:sp>
      <p:sp>
        <p:nvSpPr>
          <p:cNvPr id="184" name="Google Shape;184;p21"/>
          <p:cNvSpPr/>
          <p:nvPr/>
        </p:nvSpPr>
        <p:spPr>
          <a:xfrm>
            <a:off x="7563326" y="39884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Tipos de apuesta</a:t>
            </a:r>
            <a:endParaRPr b="0" i="0" sz="2200" u="none" cap="none" strike="noStrike"/>
          </a:p>
        </p:txBody>
      </p:sp>
      <p:sp>
        <p:nvSpPr>
          <p:cNvPr id="185" name="Google Shape;185;p21"/>
          <p:cNvSpPr/>
          <p:nvPr/>
        </p:nvSpPr>
        <p:spPr>
          <a:xfrm>
            <a:off x="7456884" y="4478893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Todas las modalidades tradicionales de la ruleta europea</a:t>
            </a:r>
            <a:endParaRPr b="0" i="0" sz="1750" u="none" cap="none" strike="noStrike"/>
          </a:p>
        </p:txBody>
      </p:sp>
      <p:sp>
        <p:nvSpPr>
          <p:cNvPr id="186" name="Google Shape;186;p21"/>
          <p:cNvSpPr/>
          <p:nvPr/>
        </p:nvSpPr>
        <p:spPr>
          <a:xfrm>
            <a:off x="10788491" y="2956679"/>
            <a:ext cx="304811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5850"/>
              <a:buFont typeface="Tomorrow"/>
              <a:buNone/>
            </a:pPr>
            <a:r>
              <a:rPr b="0" i="0" lang="en-US" sz="58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100+</a:t>
            </a:r>
            <a:endParaRPr b="0" i="0" sz="5850" u="none" cap="none" strike="noStrike"/>
          </a:p>
        </p:txBody>
      </p:sp>
      <p:sp>
        <p:nvSpPr>
          <p:cNvPr id="187" name="Google Shape;187;p21"/>
          <p:cNvSpPr/>
          <p:nvPr/>
        </p:nvSpPr>
        <p:spPr>
          <a:xfrm>
            <a:off x="10894933" y="39884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2200"/>
              <a:buFont typeface="Tomorrow"/>
              <a:buNone/>
            </a:pPr>
            <a:r>
              <a:rPr b="0" i="0" lang="en-US" sz="220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Líneas de código</a:t>
            </a:r>
            <a:endParaRPr b="0" i="0" sz="2200" u="none" cap="none" strike="noStrike"/>
          </a:p>
        </p:txBody>
      </p:sp>
      <p:sp>
        <p:nvSpPr>
          <p:cNvPr id="188" name="Google Shape;188;p21"/>
          <p:cNvSpPr/>
          <p:nvPr/>
        </p:nvSpPr>
        <p:spPr>
          <a:xfrm>
            <a:off x="10788491" y="4478893"/>
            <a:ext cx="304811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Desarrollo completo con documentación y comentarios</a:t>
            </a:r>
            <a:endParaRPr b="0" i="0" sz="1750" u="none" cap="none" strike="noStrike"/>
          </a:p>
        </p:txBody>
      </p:sp>
      <p:sp>
        <p:nvSpPr>
          <p:cNvPr id="189" name="Google Shape;189;p21"/>
          <p:cNvSpPr/>
          <p:nvPr/>
        </p:nvSpPr>
        <p:spPr>
          <a:xfrm>
            <a:off x="793790" y="582275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9C9C0"/>
              </a:buClr>
              <a:buSzPts val="1750"/>
              <a:buFont typeface="Tomorrow"/>
              <a:buNone/>
            </a:pPr>
            <a:r>
              <a:rPr b="0" i="0" lang="en-US" sz="1750" u="none" cap="none" strike="noStrike">
                <a:solidFill>
                  <a:srgbClr val="C9C9C0"/>
                </a:solidFill>
                <a:latin typeface="Tomorrow"/>
                <a:ea typeface="Tomorrow"/>
                <a:cs typeface="Tomorrow"/>
                <a:sym typeface="Tomorrow"/>
              </a:rPr>
              <a:t>Este proyecto nos permitió consolidar conocimientos de C++, diseño de software y trabajo en equipo, creando una aplicación funcional y educativa.</a:t>
            </a:r>
            <a:endParaRPr b="0" i="0" sz="1750" u="none" cap="none" strike="noStrike"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9425" y="7673675"/>
            <a:ext cx="1800975" cy="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